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Raleway"/>
      <p:regular r:id="rId36"/>
      <p:bold r:id="rId37"/>
      <p:italic r:id="rId38"/>
      <p:boldItalic r:id="rId39"/>
    </p:embeddedFont>
    <p:embeddedFont>
      <p:font typeface="Lat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0F20BAC-E7EE-4323-9333-E6B4B6C1D743}">
  <a:tblStyle styleId="{20F20BAC-E7EE-4323-9333-E6B4B6C1D7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EDAF47A9-68EC-4E0E-BE76-692C3956E3BB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regular.fntdata"/><Relationship Id="rId20" Type="http://schemas.openxmlformats.org/officeDocument/2006/relationships/slide" Target="slides/slide14.xml"/><Relationship Id="rId42" Type="http://schemas.openxmlformats.org/officeDocument/2006/relationships/font" Target="fonts/Lato-italic.fntdata"/><Relationship Id="rId41" Type="http://schemas.openxmlformats.org/officeDocument/2006/relationships/font" Target="fonts/Lato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Lato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aleway-bold.fntdata"/><Relationship Id="rId14" Type="http://schemas.openxmlformats.org/officeDocument/2006/relationships/slide" Target="slides/slide8.xml"/><Relationship Id="rId36" Type="http://schemas.openxmlformats.org/officeDocument/2006/relationships/font" Target="fonts/Raleway-regular.fntdata"/><Relationship Id="rId17" Type="http://schemas.openxmlformats.org/officeDocument/2006/relationships/slide" Target="slides/slide11.xml"/><Relationship Id="rId39" Type="http://schemas.openxmlformats.org/officeDocument/2006/relationships/font" Target="fonts/Raleway-boldItalic.fntdata"/><Relationship Id="rId16" Type="http://schemas.openxmlformats.org/officeDocument/2006/relationships/slide" Target="slides/slide10.xml"/><Relationship Id="rId38" Type="http://schemas.openxmlformats.org/officeDocument/2006/relationships/font" Target="fonts/Raleway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team </a:t>
            </a:r>
            <a:r>
              <a:rPr lang="en"/>
              <a:t>member introduce themselves.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Connor read title and </a:t>
            </a:r>
            <a:r>
              <a:rPr lang="en"/>
              <a:t>project.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sec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bae10a1b0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fbae10a1b0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how are you going to test, what is expected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4e1ddee3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04e1ddee3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Philip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Bill of materials, the parts we will be using to develop our prototype and get started with the design, programming, testing under our starting budget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4e1ddee3f_1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4e1ddee3f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Philip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0f010ed02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00f010ed02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Philip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UcPeriod"/>
            </a:pPr>
            <a:r>
              <a:rPr lang="en">
                <a:solidFill>
                  <a:schemeClr val="dk1"/>
                </a:solidFill>
              </a:rPr>
              <a:t>The Block Diagram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UcPeriod"/>
            </a:pPr>
            <a:r>
              <a:rPr lang="en">
                <a:solidFill>
                  <a:schemeClr val="dk1"/>
                </a:solidFill>
              </a:rPr>
              <a:t>“So this is how all those parts in the list will go together”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UcPeriod"/>
            </a:pPr>
            <a:r>
              <a:rPr lang="en"/>
              <a:t>The Block Diagram details the connection between different parts and modules of the Transceiver.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00f010ed02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00f010ed02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Philip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various Communication I/O Protocols, there is the potential for many kinds of modules that can extend the usability of the basic transceiver.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a reminder, we are planning to roll out with Camera, Display, GPS, Battery, and Environment Sensor support.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 won’t stop the ability to continue development with other more advanced sensors or interfaces like Dopllar Radar or Relays.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4e1ddee3f_1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04e1ddee3f_1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1100"/>
              <a:buFont typeface="Arial"/>
              <a:buNone/>
            </a:pPr>
            <a:r>
              <a:rPr b="1" lang="en">
                <a:solidFill>
                  <a:srgbClr val="1A9988"/>
                </a:solidFill>
              </a:rPr>
              <a:t>Philip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04b8be7ca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04b8be7ca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Philip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i="1" lang="en"/>
            </a:br>
            <a:r>
              <a:rPr b="1" i="1" lang="en"/>
              <a:t>This slide has two clicks for animation</a:t>
            </a:r>
            <a:endParaRPr b="1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Conception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Planning and Presentation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Starting the Project and Prototype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Refine the Project and Assembly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Finish and Document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00f010ed02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00f010ed02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Philip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0392da68c7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0392da68c7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Philip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392da68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0392da68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Philip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38b912973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038b912973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Connor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Why did we choose this project?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Preliminary Specifications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Explain Ability to </a:t>
            </a:r>
            <a:r>
              <a:rPr lang="en">
                <a:solidFill>
                  <a:schemeClr val="dk1"/>
                </a:solidFill>
              </a:rPr>
              <a:t>modify</a:t>
            </a:r>
            <a:r>
              <a:rPr lang="en">
                <a:solidFill>
                  <a:schemeClr val="dk1"/>
                </a:solidFill>
              </a:rPr>
              <a:t> to specific use cases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UcPeriod"/>
            </a:pPr>
            <a:r>
              <a:rPr lang="en">
                <a:solidFill>
                  <a:schemeClr val="dk1"/>
                </a:solidFill>
              </a:rPr>
              <a:t>Outline of the slides coming up, who’s talking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4b8be7ca3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4b8be7ca3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Connor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final stage of our project is to </a:t>
            </a:r>
            <a:r>
              <a:rPr lang="en">
                <a:solidFill>
                  <a:schemeClr val="dk1"/>
                </a:solidFill>
              </a:rPr>
              <a:t>finish and document our findings.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will consolidate our documentation with these findings to create our final presentation and report.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20 sec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fbae10a1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fbae10a1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our tasks shown in the timelin</a:t>
            </a:r>
            <a:r>
              <a:rPr lang="en"/>
              <a:t>e</a:t>
            </a:r>
            <a:r>
              <a:rPr lang="en"/>
              <a:t> listed previously, the tasks next semester are grouped into 4 different topics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allows for great team awareness of the overall project.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division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All, for what we work 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Connor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Development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Philip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Design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Peter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00f010ed02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00f010ed02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Peter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04e1ddee3f_1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04e1ddee3f_1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0392da68c7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0392da68c7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Peter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fbae10a1b0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fbae10a1b0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Source allows for Endless Applications.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Majority of our advances will be driven by community engagement.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4e1ddee3f_1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4e1ddee3f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Philip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fbae10a1b0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fbae10a1b0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Philip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Enable tailoring to more specific use cases, like one way pager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0392da68c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0392da68c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fbae10a1b0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fbae10a1b0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4e1ddee3f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04e1ddee3f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sec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00f010ed0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00f010ed0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Connor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Our Implementation of the 915 MHz module can serve as an example use case for OS OH RF.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Our project is designed for custom implementation to be easily tailored for a specific use case.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UcPeriod"/>
            </a:pPr>
            <a:r>
              <a:rPr lang="en">
                <a:solidFill>
                  <a:schemeClr val="dk1"/>
                </a:solidFill>
              </a:rPr>
              <a:t>Low Cost, easy to get in with hardware that already exists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wanted our product to </a:t>
            </a:r>
            <a:r>
              <a:rPr lang="en">
                <a:solidFill>
                  <a:schemeClr val="dk1"/>
                </a:solidFill>
              </a:rPr>
              <a:t>have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40 sec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a49c579d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fa49c579d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Peter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UcPeriod"/>
            </a:pPr>
            <a:r>
              <a:rPr lang="en">
                <a:solidFill>
                  <a:schemeClr val="dk1"/>
                </a:solidFill>
              </a:rPr>
              <a:t>Segway to pictures/examples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UcPeriod"/>
            </a:pPr>
            <a:r>
              <a:rPr lang="en">
                <a:solidFill>
                  <a:schemeClr val="dk1"/>
                </a:solidFill>
              </a:rPr>
              <a:t>Here are the applications that we picked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UcPeriod"/>
            </a:pPr>
            <a:r>
              <a:rPr lang="en">
                <a:solidFill>
                  <a:schemeClr val="dk1"/>
                </a:solidFill>
              </a:rPr>
              <a:t>The project is to build a platform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UcPeriod"/>
            </a:pPr>
            <a:r>
              <a:rPr lang="en">
                <a:solidFill>
                  <a:schemeClr val="dk1"/>
                </a:solidFill>
              </a:rPr>
              <a:t>For applications like a remote trail camera system or a modernized pager system.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00f010ed02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00f010ed02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Peter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UcPeriod"/>
            </a:pPr>
            <a:r>
              <a:rPr lang="en">
                <a:solidFill>
                  <a:schemeClr val="dk1"/>
                </a:solidFill>
              </a:rPr>
              <a:t>LoRa main competition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UcPeriod"/>
            </a:pPr>
            <a:r>
              <a:rPr lang="en">
                <a:solidFill>
                  <a:schemeClr val="dk1"/>
                </a:solidFill>
              </a:rPr>
              <a:t>Table talk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UcPeriod"/>
            </a:pPr>
            <a:r>
              <a:rPr lang="en">
                <a:solidFill>
                  <a:schemeClr val="dk1"/>
                </a:solidFill>
              </a:rPr>
              <a:t>LoRa is not intended for continuous transmission and is meant for low data cycle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4e1ddee3f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4e1ddee3f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Peter</a:t>
            </a:r>
            <a:endParaRPr b="1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0f010ed02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00f010ed02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Peter</a:t>
            </a:r>
            <a:endParaRPr b="1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00f010ed02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00f010ed02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Philip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baseline wifi / bt off. Power draw will certainly be higher in the real world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 heres the testing….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Relationship Id="rId4" Type="http://schemas.openxmlformats.org/officeDocument/2006/relationships/image" Target="../media/image16.png"/><Relationship Id="rId11" Type="http://schemas.openxmlformats.org/officeDocument/2006/relationships/image" Target="../media/image17.png"/><Relationship Id="rId10" Type="http://schemas.openxmlformats.org/officeDocument/2006/relationships/image" Target="../media/image22.png"/><Relationship Id="rId12" Type="http://schemas.openxmlformats.org/officeDocument/2006/relationships/image" Target="../media/image11.png"/><Relationship Id="rId9" Type="http://schemas.openxmlformats.org/officeDocument/2006/relationships/image" Target="../media/image10.png"/><Relationship Id="rId5" Type="http://schemas.openxmlformats.org/officeDocument/2006/relationships/image" Target="../media/image31.jpg"/><Relationship Id="rId6" Type="http://schemas.openxmlformats.org/officeDocument/2006/relationships/image" Target="../media/image12.png"/><Relationship Id="rId7" Type="http://schemas.openxmlformats.org/officeDocument/2006/relationships/image" Target="../media/image9.png"/><Relationship Id="rId8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espressif.com/sites/default/files/documentation/esp32_datasheet_en.pdf" TargetMode="External"/><Relationship Id="rId4" Type="http://schemas.openxmlformats.org/officeDocument/2006/relationships/hyperlink" Target="https://datasheets.maximintegrated.com/en/ds/MAX7037.pdf" TargetMode="External"/><Relationship Id="rId5" Type="http://schemas.openxmlformats.org/officeDocument/2006/relationships/hyperlink" Target="https://lora-alliance.org/resource_hub/lorawan-104-specification-package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915 MHz Transceiver for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Digital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Communication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450" y="3163950"/>
            <a:ext cx="7688100" cy="8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" sz="1280"/>
              <a:t>Team: </a:t>
            </a:r>
            <a:r>
              <a:rPr b="1" lang="en" sz="1280"/>
              <a:t>Peter Handler, Philip Pierce, and Connor Dickey</a:t>
            </a:r>
            <a:endParaRPr b="1" sz="128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" sz="1280"/>
              <a:t>Advisors:  Dr. Aleksander Malinowski and Dr. Prasad Shastry</a:t>
            </a:r>
            <a:endParaRPr sz="128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280"/>
              <a:t>Department of Electrical and Computer Engineering, Bradley University</a:t>
            </a:r>
            <a:endParaRPr sz="1280"/>
          </a:p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testing 				Quantitative Testing</a:t>
            </a:r>
            <a:endParaRPr/>
          </a:p>
        </p:txBody>
      </p:sp>
      <p:sp>
        <p:nvSpPr>
          <p:cNvPr id="159" name="Google Shape;159;p22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Component level testing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Software stability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Proper hardware installation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Digital Radio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Successful Tx/Rx modulation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Compliance with regulations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Module Testing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Operates as intended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Communication between systems</a:t>
            </a:r>
            <a:endParaRPr/>
          </a:p>
        </p:txBody>
      </p:sp>
      <p:sp>
        <p:nvSpPr>
          <p:cNvPr id="160" name="Google Shape;160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2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Max Range Testing for 2dbi Antenna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Max Range Testing for 5dbi Antenna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Power Draw on Maximum RF Tx Power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Power Draw on Minimum RF Tx Power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Power Draw for different RF Protocols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title"/>
          </p:nvPr>
        </p:nvSpPr>
        <p:spPr>
          <a:xfrm>
            <a:off x="213150" y="6651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B.O.M.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68" name="Google Shape;168;p23"/>
          <p:cNvGraphicFramePr/>
          <p:nvPr/>
        </p:nvGraphicFramePr>
        <p:xfrm>
          <a:off x="121175" y="1278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{EDAF47A9-68EC-4E0E-BE76-692C3956E3BB}</a:tableStyleId>
              </a:tblPr>
              <a:tblGrid>
                <a:gridCol w="514350"/>
                <a:gridCol w="533400"/>
                <a:gridCol w="1996675"/>
                <a:gridCol w="3404000"/>
                <a:gridCol w="638175"/>
                <a:gridCol w="476250"/>
              </a:tblGrid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solidFill>
                            <a:srgbClr val="FFFFFF"/>
                          </a:solidFill>
                        </a:rPr>
                        <a:t>QTY</a:t>
                      </a:r>
                      <a:endParaRPr b="1" sz="6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AA2A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solidFill>
                            <a:srgbClr val="FFFFFF"/>
                          </a:solidFill>
                        </a:rPr>
                        <a:t>Vendor</a:t>
                      </a:r>
                      <a:endParaRPr b="1" sz="6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AA2A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solidFill>
                            <a:srgbClr val="FFFFFF"/>
                          </a:solidFill>
                        </a:rPr>
                        <a:t>Vendor Part</a:t>
                      </a:r>
                      <a:endParaRPr b="1" sz="6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AA2A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solidFill>
                            <a:srgbClr val="FFFFFF"/>
                          </a:solidFill>
                        </a:rPr>
                        <a:t>ITEM DESCRIPTION</a:t>
                      </a:r>
                      <a:endParaRPr b="1" sz="6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AA2A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solidFill>
                            <a:srgbClr val="FFFFFF"/>
                          </a:solidFill>
                        </a:rPr>
                        <a:t>UNIT PRICE</a:t>
                      </a:r>
                      <a:endParaRPr b="1" sz="6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AA2A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solidFill>
                            <a:srgbClr val="FFFFFF"/>
                          </a:solidFill>
                        </a:rPr>
                        <a:t>TOTAL</a:t>
                      </a:r>
                      <a:endParaRPr b="1" sz="6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AA2AE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1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Digikey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MAX7037EVKIT915#-ND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Eval Board Max7037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$254.99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$254.99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Digikey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MAX7037EGL+-ND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MAX7037 Chips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$5.96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$59.62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F2F0"/>
                    </a:solidFill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2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Digikey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343-ANT-916-CW-RCL-SMA-ND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SMA 900Mhz Hi Gain (Small) Antenna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$8.68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$17.36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Digikey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2151-RST-W1B6-10808-22M-FY-001-ND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SMA 900Mhz Low Gain (Small) Antenna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$4.64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$9.28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F2F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Digikey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1597-104020250-ND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OLED Display 1.12 (SH1107) v3.0 128x128 resolution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$12.50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$25.00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Digikey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1597-103020272-ND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I2C HUB (6 PORT)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$1.70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$1.70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F2F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Digikey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1597-1092-ND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4PIN MALE JUMPERS 5PACK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$3.20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$3.20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Digikey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1597-109020022-ND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GPS module for GPS / Beidou / Glonass / Galileo / QZSS / SBAS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$13.10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$13.10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F2F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Digikey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1597-1674-ND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Switch Human Interface 5WAY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$4.90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$9.80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Digikey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1597-104020169-ND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RGB LED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$4.40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$8.80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F2F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Digikey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1597-111020103-ND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Switch Human Interface Large Dual Button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$2.40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$4.80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Digikey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223-1785-ND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MS8607 SENSOR FOR GROVE SYSTEM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$16.09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$16.09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F2F0"/>
                    </a:solidFill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Digikey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1597-1687-ND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ESP32-CAM 2MP WIFI+BT AI-THINKER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$10.00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$20.00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Digikey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1965-ESP32-DEVKITC-32E-ND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ESP32-WROOM-32E series Transceiver Evaluation Board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$10.00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$20.00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F2F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Amazon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SMA Female Base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SMA Female Jack Connector 10-Count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$7.89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$7.89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Amazon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B07BBPX8B8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UART Cable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$10.99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$10.99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F2F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9" name="Google Shape;169;p23"/>
          <p:cNvGraphicFramePr/>
          <p:nvPr/>
        </p:nvGraphicFramePr>
        <p:xfrm>
          <a:off x="7824025" y="2945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{EDAF47A9-68EC-4E0E-BE76-692C3956E3BB}</a:tableStyleId>
              </a:tblPr>
              <a:tblGrid>
                <a:gridCol w="638175"/>
                <a:gridCol w="47625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SUBTOTAL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C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$482.62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CEE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SHIPPING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C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$12.00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CEE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TOTAL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C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$494.62</a:t>
                      </a:r>
                      <a:endParaRPr b="1"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CE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System Modularity</a:t>
            </a:r>
            <a:endParaRPr sz="3000"/>
          </a:p>
        </p:txBody>
      </p:sp>
      <p:sp>
        <p:nvSpPr>
          <p:cNvPr id="175" name="Google Shape;175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176" name="Google Shape;176;p24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Diagram</a:t>
            </a:r>
            <a:endParaRPr/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7475" y="634600"/>
            <a:ext cx="6397374" cy="43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3750" y="1419600"/>
            <a:ext cx="1028700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</a:t>
            </a:r>
            <a:r>
              <a:rPr lang="en"/>
              <a:t> Modular Accessory</a:t>
            </a:r>
            <a:endParaRPr/>
          </a:p>
        </p:txBody>
      </p:sp>
      <p:pic>
        <p:nvPicPr>
          <p:cNvPr id="191" name="Google Shape;1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226" y="2206900"/>
            <a:ext cx="986676" cy="129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9750" y="2206900"/>
            <a:ext cx="2424826" cy="12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500" y="3689051"/>
            <a:ext cx="1457329" cy="971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5476" y="3590001"/>
            <a:ext cx="1324875" cy="1169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33000" y="3601850"/>
            <a:ext cx="1324875" cy="132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57884" y="3768425"/>
            <a:ext cx="1620193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6"/>
          <p:cNvPicPr preferRelativeResize="0"/>
          <p:nvPr/>
        </p:nvPicPr>
        <p:blipFill rotWithShape="1">
          <a:blip r:embed="rId9">
            <a:alphaModFix/>
          </a:blip>
          <a:srcRect b="16481" l="23912" r="24485" t="14265"/>
          <a:stretch/>
        </p:blipFill>
        <p:spPr>
          <a:xfrm>
            <a:off x="4351850" y="2000108"/>
            <a:ext cx="1620200" cy="1629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06925" y="3598076"/>
            <a:ext cx="1766538" cy="132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6"/>
          <p:cNvPicPr preferRelativeResize="0"/>
          <p:nvPr/>
        </p:nvPicPr>
        <p:blipFill rotWithShape="1">
          <a:blip r:embed="rId11">
            <a:alphaModFix/>
          </a:blip>
          <a:srcRect b="7376" l="12694" r="13630" t="5011"/>
          <a:stretch/>
        </p:blipFill>
        <p:spPr>
          <a:xfrm>
            <a:off x="6090375" y="1709437"/>
            <a:ext cx="2183101" cy="194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865600" y="3124876"/>
            <a:ext cx="1183299" cy="887468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Project Timeline</a:t>
            </a:r>
            <a:endParaRPr sz="3000"/>
          </a:p>
        </p:txBody>
      </p:sp>
      <p:sp>
        <p:nvSpPr>
          <p:cNvPr id="207" name="Google Shape;207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208" name="Google Shape;208;p2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" name="Google Shape;215;p28"/>
          <p:cNvSpPr txBox="1"/>
          <p:nvPr/>
        </p:nvSpPr>
        <p:spPr>
          <a:xfrm>
            <a:off x="6560825" y="2811775"/>
            <a:ext cx="438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6" name="Google Shape;2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563" y="2070600"/>
            <a:ext cx="7404880" cy="225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38" y="2089213"/>
            <a:ext cx="8993024" cy="221752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Timeline Overview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4" name="Google Shape;224;p29"/>
          <p:cNvPicPr preferRelativeResize="0"/>
          <p:nvPr/>
        </p:nvPicPr>
        <p:blipFill rotWithShape="1">
          <a:blip r:embed="rId3">
            <a:alphaModFix/>
          </a:blip>
          <a:srcRect b="42446" l="0" r="0" t="0"/>
          <a:stretch/>
        </p:blipFill>
        <p:spPr>
          <a:xfrm>
            <a:off x="351088" y="1698538"/>
            <a:ext cx="8441825" cy="2676076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9"/>
          <p:cNvSpPr txBox="1"/>
          <p:nvPr/>
        </p:nvSpPr>
        <p:spPr>
          <a:xfrm>
            <a:off x="438163" y="1298350"/>
            <a:ext cx="826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Senior Project Progress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1" name="Google Shape;2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350" y="1488111"/>
            <a:ext cx="8559304" cy="2670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7" name="Google Shape;23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238" y="1569900"/>
            <a:ext cx="5247520" cy="2679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</a:t>
            </a:r>
            <a:r>
              <a:rPr lang="en"/>
              <a:t> Outline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1782800"/>
            <a:ext cx="76887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Why this project exists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Device </a:t>
            </a:r>
            <a:r>
              <a:rPr lang="en" sz="1900"/>
              <a:t>Specifications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System Modularity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Project Timeline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Additional Considerations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Conclusion</a:t>
            </a:r>
            <a:endParaRPr sz="1900"/>
          </a:p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3" name="Google Shape;2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4087" y="1669175"/>
            <a:ext cx="4175843" cy="2679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Division of Work</a:t>
            </a:r>
            <a:endParaRPr/>
          </a:p>
        </p:txBody>
      </p:sp>
      <p:sp>
        <p:nvSpPr>
          <p:cNvPr id="249" name="Google Shape;249;p33"/>
          <p:cNvSpPr txBox="1"/>
          <p:nvPr>
            <p:ph idx="1" type="body"/>
          </p:nvPr>
        </p:nvSpPr>
        <p:spPr>
          <a:xfrm>
            <a:off x="729450" y="2078875"/>
            <a:ext cx="3911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Software Development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Hardware Design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Communication Schemes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Documentation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All have general knowledge in topics</a:t>
            </a:r>
            <a:endParaRPr/>
          </a:p>
        </p:txBody>
      </p:sp>
      <p:sp>
        <p:nvSpPr>
          <p:cNvPr id="250" name="Google Shape;250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1" name="Google Shape;251;p33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9144" y="1944900"/>
            <a:ext cx="4090125" cy="252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4"/>
          <p:cNvSpPr txBox="1"/>
          <p:nvPr>
            <p:ph type="title"/>
          </p:nvPr>
        </p:nvSpPr>
        <p:spPr>
          <a:xfrm>
            <a:off x="729450" y="1275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Parts</a:t>
            </a:r>
            <a:endParaRPr/>
          </a:p>
        </p:txBody>
      </p:sp>
      <p:sp>
        <p:nvSpPr>
          <p:cNvPr id="257" name="Google Shape;257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rounds of funding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ECE Department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ARDC R&amp;D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ARDC Production</a:t>
            </a:r>
            <a:endParaRPr/>
          </a:p>
        </p:txBody>
      </p:sp>
      <p:pic>
        <p:nvPicPr>
          <p:cNvPr id="258" name="Google Shape;258;p34"/>
          <p:cNvPicPr preferRelativeResize="0"/>
          <p:nvPr/>
        </p:nvPicPr>
        <p:blipFill rotWithShape="1">
          <a:blip r:embed="rId3">
            <a:alphaModFix/>
          </a:blip>
          <a:srcRect b="32000" l="0" r="0" t="29666"/>
          <a:stretch/>
        </p:blipFill>
        <p:spPr>
          <a:xfrm>
            <a:off x="4077100" y="2078875"/>
            <a:ext cx="4447775" cy="17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Additional Considerations</a:t>
            </a:r>
            <a:endParaRPr sz="3000"/>
          </a:p>
        </p:txBody>
      </p:sp>
      <p:sp>
        <p:nvSpPr>
          <p:cNvPr id="265" name="Google Shape;265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266" name="Google Shape;266;p35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5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and Tools</a:t>
            </a:r>
            <a:endParaRPr/>
          </a:p>
        </p:txBody>
      </p:sp>
      <p:sp>
        <p:nvSpPr>
          <p:cNvPr id="273" name="Google Shape;273;p36"/>
          <p:cNvSpPr txBox="1"/>
          <p:nvPr>
            <p:ph idx="1" type="body"/>
          </p:nvPr>
        </p:nvSpPr>
        <p:spPr>
          <a:xfrm>
            <a:off x="729450" y="2078875"/>
            <a:ext cx="3842700" cy="26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PCB Designer / CAD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-</a:t>
            </a:r>
            <a:r>
              <a:rPr lang="en" sz="1600"/>
              <a:t>Keysight PathWave ADS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-KiCAD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Embedded Systems Development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VS Code + ESP-IDF ESP32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Github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RF Lab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Network Analyzer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Spectrum Analyzer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Oscilloscope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Logic Analyzer</a:t>
            </a:r>
            <a:endParaRPr sz="1600"/>
          </a:p>
        </p:txBody>
      </p:sp>
      <p:sp>
        <p:nvSpPr>
          <p:cNvPr id="274" name="Google Shape;274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5" name="Google Shape;27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7275" y="2128250"/>
            <a:ext cx="4095750" cy="6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Future</a:t>
            </a:r>
            <a:endParaRPr/>
          </a:p>
        </p:txBody>
      </p:sp>
      <p:sp>
        <p:nvSpPr>
          <p:cNvPr id="281" name="Google Shape;281;p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Endless Applications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Driven by Community Engagement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Additional Communication Protocols</a:t>
            </a:r>
            <a:endParaRPr sz="1600"/>
          </a:p>
        </p:txBody>
      </p:sp>
      <p:sp>
        <p:nvSpPr>
          <p:cNvPr id="282" name="Google Shape;282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3" name="Google Shape;28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7759" y="3273200"/>
            <a:ext cx="1342732" cy="135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4726" y="1059201"/>
            <a:ext cx="1356349" cy="135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9375" y="731875"/>
            <a:ext cx="1342751" cy="2685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7"/>
          <p:cNvSpPr txBox="1"/>
          <p:nvPr/>
        </p:nvSpPr>
        <p:spPr>
          <a:xfrm>
            <a:off x="4366250" y="1874525"/>
            <a:ext cx="438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7" name="Google Shape;28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30400" y="276225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Conclusion</a:t>
            </a:r>
            <a:endParaRPr sz="3000"/>
          </a:p>
        </p:txBody>
      </p:sp>
      <p:sp>
        <p:nvSpPr>
          <p:cNvPr id="293" name="Google Shape;293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294" name="Google Shape;294;p38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</a:t>
            </a:r>
            <a:r>
              <a:rPr lang="en"/>
              <a:t>Summary</a:t>
            </a:r>
            <a:endParaRPr/>
          </a:p>
        </p:txBody>
      </p:sp>
      <p:sp>
        <p:nvSpPr>
          <p:cNvPr id="301" name="Google Shape;301;p39"/>
          <p:cNvSpPr txBox="1"/>
          <p:nvPr>
            <p:ph idx="1" type="body"/>
          </p:nvPr>
        </p:nvSpPr>
        <p:spPr>
          <a:xfrm>
            <a:off x="729450" y="2078875"/>
            <a:ext cx="7688700" cy="24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Microcontroller powered </a:t>
            </a:r>
            <a:r>
              <a:rPr lang="en" sz="1600"/>
              <a:t>RF transceiver board for digital radio modes in the 915 MHz ISM band.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Will be entirely Open source and Open hardware to make a positive impact in open initiatives and receive contributions from others.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 a higher duty cycle and be designed with extensibility in mind compared to the popular and proprietary alternative LoRa.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 ubiquitous and inexpensive hardware to build the board and interface with a variety of external modules.</a:t>
            </a:r>
            <a:endParaRPr sz="1600"/>
          </a:p>
        </p:txBody>
      </p:sp>
      <p:sp>
        <p:nvSpPr>
          <p:cNvPr id="302" name="Google Shape;302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"/>
          <p:cNvSpPr txBox="1"/>
          <p:nvPr>
            <p:ph type="title"/>
          </p:nvPr>
        </p:nvSpPr>
        <p:spPr>
          <a:xfrm>
            <a:off x="729450" y="1318650"/>
            <a:ext cx="7688400" cy="9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Any Questions?</a:t>
            </a:r>
            <a:endParaRPr sz="4100"/>
          </a:p>
        </p:txBody>
      </p:sp>
      <p:sp>
        <p:nvSpPr>
          <p:cNvPr id="308" name="Google Shape;308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14" name="Google Shape;314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https://www.espressif.com/sites/default/files/documentation/esp32_datasheet_en.pdf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https://datasheets.maximintegrated.com/en/ds/MAX7037.pdf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https://lora-alliance.org/resource_hub/lorawan-104-specification-package/</a:t>
            </a:r>
            <a:endParaRPr/>
          </a:p>
        </p:txBody>
      </p:sp>
      <p:sp>
        <p:nvSpPr>
          <p:cNvPr id="315" name="Google Shape;315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Why this project exists</a:t>
            </a:r>
            <a:endParaRPr sz="3000"/>
          </a:p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102" name="Google Shape;102;p15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5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727650" y="2021525"/>
            <a:ext cx="7688700" cy="11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Lack of available 915MHz open-source and open-hardware modules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As an example use case and practical </a:t>
            </a:r>
            <a:r>
              <a:rPr lang="en" sz="1600"/>
              <a:t>implementation of the 915MHz module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Enable extensible and easy communication tailored to more </a:t>
            </a:r>
            <a:r>
              <a:rPr lang="en" sz="1600"/>
              <a:t>specific use cases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Low Cost and ubiquitous hardware to facilitate inexpensive modules.</a:t>
            </a:r>
            <a:endParaRPr sz="1600"/>
          </a:p>
        </p:txBody>
      </p:sp>
      <p:sp>
        <p:nvSpPr>
          <p:cNvPr id="110" name="Google Shape;11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2826" y="3358900"/>
            <a:ext cx="1419774" cy="149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5551" y="3197000"/>
            <a:ext cx="1285626" cy="1818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5626" y="1632925"/>
            <a:ext cx="2245950" cy="181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3475" y="670850"/>
            <a:ext cx="3015250" cy="169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2050" y="2465373"/>
            <a:ext cx="4538451" cy="254757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0550" y="3357950"/>
            <a:ext cx="3629450" cy="1655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Applications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type="title"/>
          </p:nvPr>
        </p:nvSpPr>
        <p:spPr>
          <a:xfrm>
            <a:off x="613150" y="1247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LoRa WAN vs our Product</a:t>
            </a:r>
            <a:endParaRPr b="0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8" name="Google Shape;128;p18"/>
          <p:cNvGraphicFramePr/>
          <p:nvPr/>
        </p:nvGraphicFramePr>
        <p:xfrm>
          <a:off x="952500" y="2005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{20F20BAC-E7EE-4323-9333-E6B4B6C1D743}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LoRa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Our Product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Frequency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902-928 MHz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902-928 MHz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Data Rate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300 bit/s - 27 kbit/s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512 bit/s - 9.6 kbit/s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Duty Cycle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Very Low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Up to 100%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Hand-Shake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Required Handshake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</a:t>
                      </a:r>
                      <a:r>
                        <a:rPr lang="en"/>
                        <a:t>tional</a:t>
                      </a:r>
                      <a:r>
                        <a:rPr lang="en"/>
                        <a:t> Handshake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Broadcasting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Does not Support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Support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License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$6000 Yearly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Free for use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129" name="Google Shape;129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Device Specifications</a:t>
            </a:r>
            <a:endParaRPr sz="3000"/>
          </a:p>
        </p:txBody>
      </p:sp>
      <p:sp>
        <p:nvSpPr>
          <p:cNvPr id="135" name="Google Shape;135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136" name="Google Shape;136;p1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</a:t>
            </a:r>
            <a:r>
              <a:rPr lang="en"/>
              <a:t> </a:t>
            </a:r>
            <a:r>
              <a:rPr lang="en"/>
              <a:t>Specifications of </a:t>
            </a:r>
            <a:r>
              <a:rPr lang="en" u="sng"/>
              <a:t>Transceiver</a:t>
            </a:r>
            <a:r>
              <a:rPr lang="en"/>
              <a:t> module</a:t>
            </a:r>
            <a:endParaRPr/>
          </a:p>
        </p:txBody>
      </p:sp>
      <p:sp>
        <p:nvSpPr>
          <p:cNvPr id="143" name="Google Shape;143;p20"/>
          <p:cNvSpPr txBox="1"/>
          <p:nvPr>
            <p:ph idx="1" type="body"/>
          </p:nvPr>
        </p:nvSpPr>
        <p:spPr>
          <a:xfrm>
            <a:off x="4505575" y="2078875"/>
            <a:ext cx="4260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Theoretical </a:t>
            </a:r>
            <a:r>
              <a:rPr lang="en"/>
              <a:t>Range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2dbi Antenna ideal range is 2.9km (1.80 Miles)</a:t>
            </a:r>
            <a:endParaRPr>
              <a:solidFill>
                <a:srgbClr val="EA4335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5dbi Antenna ideal range is 15km (9.3 Miles)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Baseline Current draw at 3.3V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Sleep draw is .8mA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Full TX draw is 120mA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RX draw is 20mA</a:t>
            </a:r>
            <a:endParaRPr/>
          </a:p>
        </p:txBody>
      </p:sp>
      <p:sp>
        <p:nvSpPr>
          <p:cNvPr id="144" name="Google Shape;144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45" name="Google Shape;145;p20"/>
          <p:cNvGraphicFramePr/>
          <p:nvPr/>
        </p:nvGraphicFramePr>
        <p:xfrm>
          <a:off x="729450" y="2045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{20F20BAC-E7EE-4323-9333-E6B4B6C1D743}</a:tableStyleId>
              </a:tblPr>
              <a:tblGrid>
                <a:gridCol w="1654425"/>
                <a:gridCol w="1654425"/>
              </a:tblGrid>
              <a:tr h="429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Transceiver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MAX 7037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9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Modulation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FSK ASK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9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Antenna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SMA male 50 Ω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29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Power Max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 dBm - 10mW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29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Frequencies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915 ISM band (902-928 MHz)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Specifications of </a:t>
            </a:r>
            <a:r>
              <a:rPr lang="en" u="sng"/>
              <a:t>Control</a:t>
            </a:r>
            <a:r>
              <a:rPr lang="en"/>
              <a:t> module</a:t>
            </a:r>
            <a:endParaRPr/>
          </a:p>
        </p:txBody>
      </p:sp>
      <p:sp>
        <p:nvSpPr>
          <p:cNvPr id="151" name="Google Shape;151;p21"/>
          <p:cNvSpPr txBox="1"/>
          <p:nvPr>
            <p:ph idx="1" type="body"/>
          </p:nvPr>
        </p:nvSpPr>
        <p:spPr>
          <a:xfrm>
            <a:off x="4572000" y="2108350"/>
            <a:ext cx="3846000" cy="22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Baseline Current draw 3.3V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Sleep draw is .8mA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RF Tx off draw is 40mA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RF Tx on draw is 160mA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RF Tx off, Wifi/BT on draw 240mA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External power budget 12V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1A peak draw to peripheral devices</a:t>
            </a:r>
            <a:endParaRPr/>
          </a:p>
        </p:txBody>
      </p:sp>
      <p:sp>
        <p:nvSpPr>
          <p:cNvPr id="152" name="Google Shape;152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53" name="Google Shape;153;p21"/>
          <p:cNvGraphicFramePr/>
          <p:nvPr/>
        </p:nvGraphicFramePr>
        <p:xfrm>
          <a:off x="729450" y="2045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{20F20BAC-E7EE-4323-9333-E6B4B6C1D743}</a:tableStyleId>
              </a:tblPr>
              <a:tblGrid>
                <a:gridCol w="1654425"/>
                <a:gridCol w="1654425"/>
              </a:tblGrid>
              <a:tr h="429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Microcontroller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ESP 32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9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Communication I/O Protocols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SPI, I2C, WiFi, BT UART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29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Power Supply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12V → 5V → 3.3V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29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Supported Modules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Camera, Display, GPS, Battery, and Environment Sensor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